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2"/>
  </p:notesMasterIdLst>
  <p:handoutMasterIdLst>
    <p:handoutMasterId r:id="rId23"/>
  </p:handoutMasterIdLst>
  <p:sldIdLst>
    <p:sldId id="285" r:id="rId5"/>
    <p:sldId id="274" r:id="rId6"/>
    <p:sldId id="300" r:id="rId7"/>
    <p:sldId id="287" r:id="rId8"/>
    <p:sldId id="348" r:id="rId9"/>
    <p:sldId id="341" r:id="rId10"/>
    <p:sldId id="338" r:id="rId11"/>
    <p:sldId id="342" r:id="rId12"/>
    <p:sldId id="339" r:id="rId13"/>
    <p:sldId id="340" r:id="rId14"/>
    <p:sldId id="347" r:id="rId15"/>
    <p:sldId id="346" r:id="rId16"/>
    <p:sldId id="323" r:id="rId17"/>
    <p:sldId id="327" r:id="rId18"/>
    <p:sldId id="321" r:id="rId19"/>
    <p:sldId id="319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M&amp;FBOVESPA" initials="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503F"/>
    <a:srgbClr val="F9726F"/>
    <a:srgbClr val="FFD862"/>
    <a:srgbClr val="00B0EA"/>
    <a:srgbClr val="FFFFFF"/>
    <a:srgbClr val="123274"/>
    <a:srgbClr val="DE7F00"/>
    <a:srgbClr val="E6E6E6"/>
    <a:srgbClr val="F6A841"/>
    <a:srgbClr val="003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85" autoAdjust="0"/>
    <p:restoredTop sz="94249" autoAdjust="0"/>
  </p:normalViewPr>
  <p:slideViewPr>
    <p:cSldViewPr>
      <p:cViewPr varScale="1">
        <p:scale>
          <a:sx n="68" d="100"/>
          <a:sy n="68" d="100"/>
        </p:scale>
        <p:origin x="55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910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F996C-CA2C-436E-A903-7F2E7C68ADF8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6F0E9-F5E0-4616-9C10-7A8C156C72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8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6514A-F4CA-40F5-B508-6CC5FEA6DD64}" type="datetimeFigureOut">
              <a:rPr lang="en-US" smtClean="0"/>
              <a:pPr/>
              <a:t>7/20/2020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B8404-7DFF-4128-BBDB-E2DC0C77B1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5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Em TDD, falaremos sobre:</a:t>
            </a:r>
            <a:br>
              <a:rPr lang="pt-BR" dirty="0"/>
            </a:br>
            <a:r>
              <a:rPr lang="pt-BR" dirty="0"/>
              <a:t>- TDD e BDD, o </a:t>
            </a:r>
            <a:r>
              <a:rPr lang="pt-BR" dirty="0" err="1"/>
              <a:t>double</a:t>
            </a:r>
            <a:r>
              <a:rPr lang="pt-BR" dirty="0"/>
              <a:t> loop</a:t>
            </a:r>
          </a:p>
          <a:p>
            <a:pPr marL="171450" indent="-171450">
              <a:buFontTx/>
              <a:buChar char="-"/>
            </a:pPr>
            <a:r>
              <a:rPr lang="pt-BR" dirty="0"/>
              <a:t>Técnicas de simplicidade como o Baby </a:t>
            </a:r>
            <a:r>
              <a:rPr lang="pt-BR" dirty="0" err="1"/>
              <a:t>Steps</a:t>
            </a: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Qualidade no código dos testes</a:t>
            </a:r>
          </a:p>
          <a:p>
            <a:pPr marL="171450" indent="-171450">
              <a:buFontTx/>
              <a:buChar char="-"/>
            </a:pPr>
            <a:r>
              <a:rPr lang="pt-BR" dirty="0"/>
              <a:t>Quando o TDD não é a melhor alternativa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Roadmap</a:t>
            </a:r>
            <a:r>
              <a:rPr lang="pt-BR" dirty="0"/>
              <a:t> de implementação (seja código novo </a:t>
            </a:r>
            <a:r>
              <a:rPr lang="pt-BR"/>
              <a:t>ou legado)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B8404-7DFF-4128-BBDB-E2DC0C77B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64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2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81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 userDrawn="1">
            <p:ph type="title" hasCustomPrompt="1"/>
          </p:nvPr>
        </p:nvSpPr>
        <p:spPr>
          <a:xfrm>
            <a:off x="407368" y="2060848"/>
            <a:ext cx="6600733" cy="1408451"/>
          </a:xfrm>
        </p:spPr>
        <p:txBody>
          <a:bodyPr anchor="t">
            <a:noAutofit/>
          </a:bodyPr>
          <a:lstStyle>
            <a:lvl1pPr algn="l">
              <a:defRPr sz="4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5" name="Espaço Reservado para Texto 14"/>
          <p:cNvSpPr>
            <a:spLocks noGrp="1"/>
          </p:cNvSpPr>
          <p:nvPr userDrawn="1">
            <p:ph type="body" sz="quarter" idx="15"/>
          </p:nvPr>
        </p:nvSpPr>
        <p:spPr>
          <a:xfrm>
            <a:off x="435406" y="3717032"/>
            <a:ext cx="6572695" cy="8982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5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2C729FF-DF89-4FB9-8241-768BE0F48B50}"/>
              </a:ext>
            </a:extLst>
          </p:cNvPr>
          <p:cNvSpPr/>
          <p:nvPr userDrawn="1"/>
        </p:nvSpPr>
        <p:spPr>
          <a:xfrm>
            <a:off x="10416480" y="111564"/>
            <a:ext cx="1775520" cy="14452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7101DA-C0F2-4BFB-93B8-9A0FAB17FD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-27384"/>
            <a:ext cx="2016224" cy="201622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271437B-F2A1-4A5B-8D3F-94BDF1B3B3EF}"/>
              </a:ext>
            </a:extLst>
          </p:cNvPr>
          <p:cNvSpPr/>
          <p:nvPr userDrawn="1"/>
        </p:nvSpPr>
        <p:spPr>
          <a:xfrm>
            <a:off x="435406" y="6127196"/>
            <a:ext cx="404010" cy="3259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765309"/>
      </p:ext>
    </p:extLst>
  </p:cSld>
  <p:clrMapOvr>
    <a:masterClrMapping/>
  </p:clrMapOvr>
  <p:transition>
    <p:fade thruBlk="1"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exto 13"/>
          <p:cNvSpPr>
            <a:spLocks noGrp="1"/>
          </p:cNvSpPr>
          <p:nvPr>
            <p:ph type="body" sz="quarter" idx="13"/>
          </p:nvPr>
        </p:nvSpPr>
        <p:spPr>
          <a:xfrm>
            <a:off x="335360" y="98072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B0F0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3" name="Espaço Reservado para Texto 13"/>
          <p:cNvSpPr>
            <a:spLocks noGrp="1"/>
          </p:cNvSpPr>
          <p:nvPr>
            <p:ph type="body" sz="quarter" idx="16"/>
          </p:nvPr>
        </p:nvSpPr>
        <p:spPr>
          <a:xfrm>
            <a:off x="335359" y="1387761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1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AGENDA</a:t>
            </a:r>
          </a:p>
        </p:txBody>
      </p:sp>
      <p:sp>
        <p:nvSpPr>
          <p:cNvPr id="12" name="Espaço Reservado para Texto 13"/>
          <p:cNvSpPr>
            <a:spLocks noGrp="1"/>
          </p:cNvSpPr>
          <p:nvPr>
            <p:ph type="body" sz="quarter" idx="17"/>
          </p:nvPr>
        </p:nvSpPr>
        <p:spPr>
          <a:xfrm>
            <a:off x="335359" y="1794794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3" name="Espaço Reservado para Texto 13"/>
          <p:cNvSpPr>
            <a:spLocks noGrp="1"/>
          </p:cNvSpPr>
          <p:nvPr>
            <p:ph type="body" sz="quarter" idx="18"/>
          </p:nvPr>
        </p:nvSpPr>
        <p:spPr>
          <a:xfrm>
            <a:off x="335359" y="2223021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9"/>
          </p:nvPr>
        </p:nvSpPr>
        <p:spPr>
          <a:xfrm>
            <a:off x="335359" y="265124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5" name="Espaço Reservado para Texto 13"/>
          <p:cNvSpPr>
            <a:spLocks noGrp="1"/>
          </p:cNvSpPr>
          <p:nvPr>
            <p:ph type="body" sz="quarter" idx="20"/>
          </p:nvPr>
        </p:nvSpPr>
        <p:spPr>
          <a:xfrm>
            <a:off x="335359" y="3079475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6" name="Espaço Reservado para Texto 13"/>
          <p:cNvSpPr>
            <a:spLocks noGrp="1"/>
          </p:cNvSpPr>
          <p:nvPr>
            <p:ph type="body" sz="quarter" idx="21"/>
          </p:nvPr>
        </p:nvSpPr>
        <p:spPr>
          <a:xfrm>
            <a:off x="335359" y="3507702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7" name="Espaço Reservado para Texto 13"/>
          <p:cNvSpPr>
            <a:spLocks noGrp="1"/>
          </p:cNvSpPr>
          <p:nvPr>
            <p:ph type="body" sz="quarter" idx="22"/>
          </p:nvPr>
        </p:nvSpPr>
        <p:spPr>
          <a:xfrm>
            <a:off x="335359" y="3946006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8" name="Espaço Reservado para Texto 13"/>
          <p:cNvSpPr>
            <a:spLocks noGrp="1"/>
          </p:cNvSpPr>
          <p:nvPr>
            <p:ph type="body" sz="quarter" idx="23"/>
          </p:nvPr>
        </p:nvSpPr>
        <p:spPr>
          <a:xfrm>
            <a:off x="335359" y="4384310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19" name="Espaço Reservado para Texto 13"/>
          <p:cNvSpPr>
            <a:spLocks noGrp="1"/>
          </p:cNvSpPr>
          <p:nvPr>
            <p:ph type="body" sz="quarter" idx="24"/>
          </p:nvPr>
        </p:nvSpPr>
        <p:spPr>
          <a:xfrm>
            <a:off x="335359" y="4822614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  <p:sp>
        <p:nvSpPr>
          <p:cNvPr id="20" name="Espaço Reservado para Texto 13"/>
          <p:cNvSpPr>
            <a:spLocks noGrp="1"/>
          </p:cNvSpPr>
          <p:nvPr>
            <p:ph type="body" sz="quarter" idx="25"/>
          </p:nvPr>
        </p:nvSpPr>
        <p:spPr>
          <a:xfrm>
            <a:off x="335359" y="5260918"/>
            <a:ext cx="11040533" cy="360000"/>
          </a:xfrm>
          <a:prstGeom prst="rect">
            <a:avLst/>
          </a:prstGeom>
          <a:noFill/>
        </p:spPr>
        <p:txBody>
          <a:bodyPr anchor="ctr"/>
          <a:lstStyle>
            <a:lvl1pPr>
              <a:buNone/>
              <a:defRPr sz="2000">
                <a:solidFill>
                  <a:srgbClr val="00478D"/>
                </a:solidFill>
              </a:defRPr>
            </a:lvl1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6219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ítulo">
    <p:bg>
      <p:bgPr>
        <a:solidFill>
          <a:srgbClr val="00AF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66704" y="6237312"/>
            <a:ext cx="74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61775E-345C-49C6-BE5B-6D7F1D067A13}" type="slidenum">
              <a:rPr lang="en-US" sz="1400" b="1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5F5619-327C-4CB4-98A5-59DBF35D60D2}"/>
              </a:ext>
            </a:extLst>
          </p:cNvPr>
          <p:cNvSpPr/>
          <p:nvPr userDrawn="1"/>
        </p:nvSpPr>
        <p:spPr>
          <a:xfrm>
            <a:off x="10200456" y="0"/>
            <a:ext cx="1991544" cy="1772816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40327C4-97D8-4A1E-AAF3-CFA44549E4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467" y="195968"/>
            <a:ext cx="1144800" cy="1144800"/>
          </a:xfrm>
          <a:prstGeom prst="rect">
            <a:avLst/>
          </a:prstGeom>
          <a:ln>
            <a:noFill/>
          </a:ln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6DD1B78-3453-45CA-AC71-81449684E01B}"/>
              </a:ext>
            </a:extLst>
          </p:cNvPr>
          <p:cNvSpPr/>
          <p:nvPr userDrawn="1"/>
        </p:nvSpPr>
        <p:spPr>
          <a:xfrm>
            <a:off x="10167037" y="4680520"/>
            <a:ext cx="1991544" cy="1772816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Picture 11" descr="B3_Site_01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02" y="6309320"/>
            <a:ext cx="819530" cy="1522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75624D82-85E8-4738-9B7C-78743F657972}"/>
              </a:ext>
            </a:extLst>
          </p:cNvPr>
          <p:cNvSpPr/>
          <p:nvPr userDrawn="1"/>
        </p:nvSpPr>
        <p:spPr>
          <a:xfrm>
            <a:off x="10379095" y="6461520"/>
            <a:ext cx="1563793" cy="279848"/>
          </a:xfrm>
          <a:prstGeom prst="rect">
            <a:avLst/>
          </a:prstGeom>
          <a:solidFill>
            <a:srgbClr val="00AF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(GRID) 4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49464"/>
            <a:ext cx="10859140" cy="458145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2"/>
          </p:nvPr>
        </p:nvSpPr>
        <p:spPr>
          <a:xfrm>
            <a:off x="364325" y="1103084"/>
            <a:ext cx="2671062" cy="51088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3"/>
          </p:nvPr>
        </p:nvSpPr>
        <p:spPr>
          <a:xfrm>
            <a:off x="3405905" y="1103083"/>
            <a:ext cx="2515399" cy="51088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4"/>
          </p:nvPr>
        </p:nvSpPr>
        <p:spPr>
          <a:xfrm>
            <a:off x="6270715" y="1103082"/>
            <a:ext cx="2501810" cy="51088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7" name="Espaço Reservado para Conteúdo 16"/>
          <p:cNvSpPr>
            <a:spLocks noGrp="1"/>
          </p:cNvSpPr>
          <p:nvPr>
            <p:ph sz="quarter" idx="15"/>
          </p:nvPr>
        </p:nvSpPr>
        <p:spPr>
          <a:xfrm>
            <a:off x="9121389" y="1103082"/>
            <a:ext cx="2724536" cy="51088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1908040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406400" y="1103086"/>
            <a:ext cx="11379200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867879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426255" y="1110659"/>
            <a:ext cx="5309705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1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6023992" y="1103086"/>
            <a:ext cx="5761608" cy="4989738"/>
          </a:xfrm>
          <a:prstGeom prst="rect">
            <a:avLst/>
          </a:prstGeom>
        </p:spPr>
        <p:txBody>
          <a:bodyPr/>
          <a:lstStyle>
            <a:lvl1pPr marL="174625" indent="-174625">
              <a:defRPr/>
            </a:lvl1pPr>
            <a:lvl2pPr marL="449263" indent="-274638">
              <a:defRPr/>
            </a:lvl2pPr>
            <a:lvl3pPr marL="623888" indent="-174625">
              <a:defRPr/>
            </a:lvl3pPr>
            <a:lvl4pPr marL="812800" indent="-188913">
              <a:defRPr/>
            </a:lvl4pPr>
            <a:lvl5pPr marL="987425" indent="-174625"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Gráfico 8"/>
          <p:cNvSpPr>
            <a:spLocks noGrp="1"/>
          </p:cNvSpPr>
          <p:nvPr>
            <p:ph type="chart" sz="quarter" idx="10"/>
          </p:nvPr>
        </p:nvSpPr>
        <p:spPr>
          <a:xfrm>
            <a:off x="426255" y="1110659"/>
            <a:ext cx="11359345" cy="49821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349428" y="371475"/>
            <a:ext cx="10859140" cy="436098"/>
          </a:xfrm>
        </p:spPr>
        <p:txBody>
          <a:bodyPr/>
          <a:lstStyle>
            <a:lvl1pPr algn="l">
              <a:defRPr sz="1050" spc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930742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6276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7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50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1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4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92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A0255A0-EE2B-6E49-A611-C16850102233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876C96A-F7BC-0944-A97F-523D39431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7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143339" y="0"/>
            <a:ext cx="9217024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dirty="0"/>
              <a:t>CLIQUE PARA EDITAR O ESTILO DO TÍTULO MESTRE</a:t>
            </a:r>
            <a:endParaRPr lang="en-US" dirty="0"/>
          </a:p>
        </p:txBody>
      </p:sp>
      <p:sp>
        <p:nvSpPr>
          <p:cNvPr id="10" name="TextBox 15"/>
          <p:cNvSpPr txBox="1"/>
          <p:nvPr userDrawn="1"/>
        </p:nvSpPr>
        <p:spPr>
          <a:xfrm>
            <a:off x="191344" y="6217567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F61775E-345C-49C6-BE5B-6D7F1D067A13}" type="slidenum">
              <a:rPr lang="en-US" sz="1400" b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1" descr="B3_Site_01.jpg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6517160"/>
            <a:ext cx="819530" cy="152200"/>
          </a:xfrm>
          <a:prstGeom prst="rect">
            <a:avLst/>
          </a:prstGeom>
        </p:spPr>
      </p:pic>
      <p:pic>
        <p:nvPicPr>
          <p:cNvPr id="12" name="Picture 11" descr="Site-em-ciano.pn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289157"/>
            <a:ext cx="864096" cy="16417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0C7B23F-CA02-4567-B1E4-182C0E3C0C3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440" y="174848"/>
            <a:ext cx="1143000" cy="114300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3FC8A77C-8053-4FD6-9413-5DEE041B230C}"/>
              </a:ext>
            </a:extLst>
          </p:cNvPr>
          <p:cNvSpPr/>
          <p:nvPr userDrawn="1"/>
        </p:nvSpPr>
        <p:spPr>
          <a:xfrm>
            <a:off x="-869254" y="-21786"/>
            <a:ext cx="720000" cy="720000"/>
          </a:xfrm>
          <a:prstGeom prst="rect">
            <a:avLst/>
          </a:prstGeom>
          <a:solidFill>
            <a:srgbClr val="00B0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90C83A3B-FD44-4CBB-A5FD-8BADD5DFD8A6}"/>
              </a:ext>
            </a:extLst>
          </p:cNvPr>
          <p:cNvSpPr/>
          <p:nvPr userDrawn="1"/>
        </p:nvSpPr>
        <p:spPr>
          <a:xfrm>
            <a:off x="-869254" y="837338"/>
            <a:ext cx="720000" cy="720000"/>
          </a:xfrm>
          <a:prstGeom prst="rect">
            <a:avLst/>
          </a:prstGeom>
          <a:solidFill>
            <a:srgbClr val="1232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1499C5C-DE62-4726-867A-51EF43DF2758}"/>
              </a:ext>
            </a:extLst>
          </p:cNvPr>
          <p:cNvSpPr/>
          <p:nvPr userDrawn="1"/>
        </p:nvSpPr>
        <p:spPr>
          <a:xfrm>
            <a:off x="-869254" y="1696462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1631FEC-0BAB-42C3-96A5-68FA2F867C46}"/>
              </a:ext>
            </a:extLst>
          </p:cNvPr>
          <p:cNvSpPr/>
          <p:nvPr userDrawn="1"/>
        </p:nvSpPr>
        <p:spPr>
          <a:xfrm>
            <a:off x="-869254" y="2555586"/>
            <a:ext cx="720000" cy="297350"/>
          </a:xfrm>
          <a:prstGeom prst="rect">
            <a:avLst/>
          </a:prstGeom>
          <a:solidFill>
            <a:srgbClr val="DE7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18A8B17-8028-45C7-948B-F013133B091F}"/>
              </a:ext>
            </a:extLst>
          </p:cNvPr>
          <p:cNvSpPr/>
          <p:nvPr userDrawn="1"/>
        </p:nvSpPr>
        <p:spPr>
          <a:xfrm>
            <a:off x="-869254" y="2992060"/>
            <a:ext cx="720000" cy="297350"/>
          </a:xfrm>
          <a:prstGeom prst="rect">
            <a:avLst/>
          </a:prstGeom>
          <a:solidFill>
            <a:srgbClr val="F6A8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024B4F0-5565-4167-A818-49617CD0F6F6}"/>
              </a:ext>
            </a:extLst>
          </p:cNvPr>
          <p:cNvSpPr/>
          <p:nvPr userDrawn="1"/>
        </p:nvSpPr>
        <p:spPr>
          <a:xfrm>
            <a:off x="-869254" y="3419916"/>
            <a:ext cx="720000" cy="297350"/>
          </a:xfrm>
          <a:prstGeom prst="rect">
            <a:avLst/>
          </a:prstGeom>
          <a:solidFill>
            <a:srgbClr val="FFD8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A0F530B-5BDA-4A5F-8DF5-74F50AA35B98}"/>
              </a:ext>
            </a:extLst>
          </p:cNvPr>
          <p:cNvSpPr/>
          <p:nvPr userDrawn="1"/>
        </p:nvSpPr>
        <p:spPr>
          <a:xfrm>
            <a:off x="-869254" y="3856390"/>
            <a:ext cx="720000" cy="297350"/>
          </a:xfrm>
          <a:prstGeom prst="rect">
            <a:avLst/>
          </a:prstGeom>
          <a:solidFill>
            <a:srgbClr val="5D60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MSIPCMContentMarking" descr="{&quot;HashCode&quot;:-1064623683,&quot;Placement&quot;:&quot;Footer&quot;,&quot;Top&quot;:519.343,&quot;Left&quot;:362.011169,&quot;SlideWidth&quot;:960,&quot;SlideHeight&quot;:540}">
            <a:extLst>
              <a:ext uri="{FF2B5EF4-FFF2-40B4-BE49-F238E27FC236}">
                <a16:creationId xmlns:a16="http://schemas.microsoft.com/office/drawing/2014/main" id="{CACDD7B3-B8A4-4712-A09B-2DFB9D20AC5D}"/>
              </a:ext>
            </a:extLst>
          </p:cNvPr>
          <p:cNvSpPr txBox="1"/>
          <p:nvPr userDrawn="1"/>
        </p:nvSpPr>
        <p:spPr>
          <a:xfrm>
            <a:off x="4597542" y="6595656"/>
            <a:ext cx="2996916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INFORMAÇÃO INTERNA –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20051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7" r:id="rId12"/>
    <p:sldLayoutId id="2147483681" r:id="rId13"/>
    <p:sldLayoutId id="2147483682" r:id="rId14"/>
    <p:sldLayoutId id="2147483683" r:id="rId15"/>
    <p:sldLayoutId id="2147483661" r:id="rId16"/>
    <p:sldLayoutId id="2147483650" r:id="rId17"/>
    <p:sldLayoutId id="2147483662" r:id="rId18"/>
    <p:sldLayoutId id="2147483663" r:id="rId19"/>
  </p:sldLayoutIdLst>
  <p:transition>
    <p:fade/>
  </p:transition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255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890" userDrawn="1">
          <p15:clr>
            <a:srgbClr val="F26B43"/>
          </p15:clr>
        </p15:guide>
        <p15:guide id="15" pos="6425" userDrawn="1">
          <p15:clr>
            <a:srgbClr val="F26B43"/>
          </p15:clr>
        </p15:guide>
        <p15:guide id="16" pos="6199" userDrawn="1">
          <p15:clr>
            <a:srgbClr val="F26B43"/>
          </p15:clr>
        </p15:guide>
        <p15:guide id="17" pos="5155" userDrawn="1">
          <p15:clr>
            <a:srgbClr val="F26B43"/>
          </p15:clr>
        </p15:guide>
        <p15:guide id="18" pos="4974" userDrawn="1">
          <p15:clr>
            <a:srgbClr val="F26B43"/>
          </p15:clr>
        </p15:guide>
        <p15:guide id="19" pos="3976" userDrawn="1">
          <p15:clr>
            <a:srgbClr val="F26B43"/>
          </p15:clr>
        </p15:guide>
        <p15:guide id="20" pos="3749" userDrawn="1">
          <p15:clr>
            <a:srgbClr val="F26B43"/>
          </p15:clr>
        </p15:guide>
        <p15:guide id="21" pos="2706" userDrawn="1">
          <p15:clr>
            <a:srgbClr val="F26B43"/>
          </p15:clr>
        </p15:guide>
        <p15:guide id="22" pos="2525" userDrawn="1">
          <p15:clr>
            <a:srgbClr val="F26B43"/>
          </p15:clr>
        </p15:guide>
        <p15:guide id="23" pos="1527" userDrawn="1">
          <p15:clr>
            <a:srgbClr val="F26B43"/>
          </p15:clr>
        </p15:guide>
        <p15:guide id="24" pos="13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eancoder.com/uncle-bob/2016/11/10/TDD-Doesnt-work.html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blog.cleancoder.com/uncle-bob/2013/03/06/ThePragmaticsOfTDD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thedroidsonroids.com/blog/pros-of-tdd-test-driven-development-for-business" TargetMode="External"/><Relationship Id="rId5" Type="http://schemas.openxmlformats.org/officeDocument/2006/relationships/hyperlink" Target="https://www.simform.com/unit-testing-tdd/" TargetMode="External"/><Relationship Id="rId4" Type="http://schemas.openxmlformats.org/officeDocument/2006/relationships/hyperlink" Target="https://www.simform.com/what-is-td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407368" y="2492896"/>
            <a:ext cx="9217024" cy="1408451"/>
          </a:xfrm>
        </p:spPr>
        <p:txBody>
          <a:bodyPr/>
          <a:lstStyle/>
          <a:p>
            <a:r>
              <a:rPr lang="pt-BR" b="0" dirty="0">
                <a:solidFill>
                  <a:srgbClr val="1232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- Ciclo, Vantagens e Desvantagens</a:t>
            </a:r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15"/>
          </p:nvPr>
        </p:nvSpPr>
        <p:spPr>
          <a:xfrm>
            <a:off x="435406" y="4005064"/>
            <a:ext cx="6572695" cy="898212"/>
          </a:xfrm>
        </p:spPr>
        <p:txBody>
          <a:bodyPr/>
          <a:lstStyle/>
          <a:p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LACE – </a:t>
            </a:r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Transformação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Ágil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B3</a:t>
            </a:r>
          </a:p>
          <a:p>
            <a:r>
              <a:rPr lang="en-US" sz="1800" b="1" dirty="0" err="1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Treinamento</a:t>
            </a:r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Dev Team</a:t>
            </a:r>
          </a:p>
          <a:p>
            <a:r>
              <a:rPr lang="en-US" sz="1800" b="1" dirty="0">
                <a:solidFill>
                  <a:srgbClr val="00B0E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pt-BR" sz="1800" b="1" dirty="0">
              <a:solidFill>
                <a:srgbClr val="00B0E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6507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2E36C82-5549-43BE-BC49-76AABD625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80" y="4042123"/>
            <a:ext cx="934732" cy="9347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Muito além dos testes.... DESIGN!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738438" y="1041531"/>
            <a:ext cx="50405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Melhor reflexão sobre o design</a:t>
            </a:r>
            <a:endParaRPr lang="pt-BR" dirty="0"/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O desenvolvimento dirigido auxilia na tomada de decisões de design</a:t>
            </a:r>
          </a:p>
          <a:p>
            <a:pPr algn="just"/>
            <a:r>
              <a:rPr lang="pt-BR" dirty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diminui a complexidade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aumenta a qualidade da solução</a:t>
            </a:r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41AA8202-D55A-4D58-BBEC-7ACDD4D49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302" y="3626854"/>
            <a:ext cx="3616832" cy="1857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A1BBA7-E8FD-4178-8498-19E2EC2CE855}"/>
              </a:ext>
            </a:extLst>
          </p:cNvPr>
          <p:cNvSpPr/>
          <p:nvPr/>
        </p:nvSpPr>
        <p:spPr>
          <a:xfrm>
            <a:off x="6491725" y="4509489"/>
            <a:ext cx="4739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Então a dica é FOCO nos testes</a:t>
            </a:r>
            <a:endParaRPr lang="pt-BR" dirty="0"/>
          </a:p>
          <a:p>
            <a:endParaRPr lang="pt-BR" dirty="0"/>
          </a:p>
        </p:txBody>
      </p:sp>
      <p:pic>
        <p:nvPicPr>
          <p:cNvPr id="7" name="Picture 6" descr="A close up of an animal&#10;&#10;Description automatically generated">
            <a:extLst>
              <a:ext uri="{FF2B5EF4-FFF2-40B4-BE49-F238E27FC236}">
                <a16:creationId xmlns:a16="http://schemas.microsoft.com/office/drawing/2014/main" id="{51597312-5C27-4443-BAAA-0AD2AB8912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3"/>
          <a:stretch/>
        </p:blipFill>
        <p:spPr>
          <a:xfrm>
            <a:off x="7608166" y="1772814"/>
            <a:ext cx="2601728" cy="2131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2799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865096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pt-BR" sz="3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– Desvantagens (limitações)</a:t>
            </a:r>
            <a:endParaRPr lang="en-US" sz="3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9877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- Desvantagens – Por onde começar? Até onde ir?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31102E-BB59-41DB-82D5-6595A46B7DBB}"/>
              </a:ext>
            </a:extLst>
          </p:cNvPr>
          <p:cNvSpPr txBox="1"/>
          <p:nvPr/>
        </p:nvSpPr>
        <p:spPr>
          <a:xfrm>
            <a:off x="1055440" y="1353542"/>
            <a:ext cx="10153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Cenário de teste está entre os principais pontos de dificuldade no momento de aplicar alguma técnica de teste e com TDD não é diferente.</a:t>
            </a:r>
          </a:p>
          <a:p>
            <a:pPr marL="285750" indent="-285750" algn="ctr">
              <a:buFontTx/>
              <a:buChar char="-"/>
            </a:pPr>
            <a:endParaRPr lang="pt-BR" dirty="0"/>
          </a:p>
        </p:txBody>
      </p:sp>
      <p:pic>
        <p:nvPicPr>
          <p:cNvPr id="5" name="Picture 4" descr="A picture containing blackboard, television, indoor, monitor&#10;&#10;Description automatically generated">
            <a:extLst>
              <a:ext uri="{FF2B5EF4-FFF2-40B4-BE49-F238E27FC236}">
                <a16:creationId xmlns:a16="http://schemas.microsoft.com/office/drawing/2014/main" id="{31B959DD-021B-464E-9163-F57DF05B7A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2" t="1026" r="7923" b="1743"/>
          <a:stretch/>
        </p:blipFill>
        <p:spPr>
          <a:xfrm>
            <a:off x="7462444" y="4077072"/>
            <a:ext cx="3052955" cy="1990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BF5E7C4-8D47-494C-8EEE-08D21FEC5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276872"/>
            <a:ext cx="5917258" cy="295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55604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– Desvantagens -  A curva 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FEB3E-E1B0-462C-81E6-3DDFD3BF47E1}"/>
              </a:ext>
            </a:extLst>
          </p:cNvPr>
          <p:cNvSpPr txBox="1"/>
          <p:nvPr/>
        </p:nvSpPr>
        <p:spPr>
          <a:xfrm>
            <a:off x="7464152" y="1997839"/>
            <a:ext cx="25562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No geral, toda mudança de paradigma necessita de adaptação e aprendizado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pode representar a diminuição da velocidade do time nas primeiras sprints.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B8D1628-920E-4879-8618-4331780591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t="10590" r="2635" b="13028"/>
          <a:stretch/>
        </p:blipFill>
        <p:spPr>
          <a:xfrm>
            <a:off x="1343472" y="1578125"/>
            <a:ext cx="4646875" cy="370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2060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- Desvantagens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6D6955-5EA7-4908-B08E-70B40F1BEFA7}"/>
              </a:ext>
            </a:extLst>
          </p:cNvPr>
          <p:cNvSpPr/>
          <p:nvPr/>
        </p:nvSpPr>
        <p:spPr>
          <a:xfrm>
            <a:off x="1865888" y="1372967"/>
            <a:ext cx="4533760" cy="3879560"/>
          </a:xfrm>
          <a:prstGeom prst="ellipse">
            <a:avLst/>
          </a:prstGeom>
          <a:solidFill>
            <a:schemeClr val="tx2">
              <a:lumMod val="60000"/>
              <a:lumOff val="40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600" dirty="0"/>
              <a:t>TDD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2C4897-4348-4C9F-9D83-A8BD5D23E544}"/>
              </a:ext>
            </a:extLst>
          </p:cNvPr>
          <p:cNvSpPr/>
          <p:nvPr/>
        </p:nvSpPr>
        <p:spPr>
          <a:xfrm>
            <a:off x="5375920" y="1340768"/>
            <a:ext cx="4534910" cy="3880818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600" dirty="0"/>
              <a:t>BDD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3A792-AF95-4238-AC26-AA9CB37AEADA}"/>
              </a:ext>
            </a:extLst>
          </p:cNvPr>
          <p:cNvSpPr txBox="1"/>
          <p:nvPr/>
        </p:nvSpPr>
        <p:spPr>
          <a:xfrm>
            <a:off x="7174924" y="3128081"/>
            <a:ext cx="93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QUE?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C1B31-5461-4F13-B0FF-9CD22A5C53FD}"/>
              </a:ext>
            </a:extLst>
          </p:cNvPr>
          <p:cNvSpPr txBox="1"/>
          <p:nvPr/>
        </p:nvSpPr>
        <p:spPr>
          <a:xfrm>
            <a:off x="3663743" y="3244334"/>
            <a:ext cx="93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COMO?</a:t>
            </a:r>
          </a:p>
        </p:txBody>
      </p:sp>
    </p:spTree>
    <p:extLst>
      <p:ext uri="{BB962C8B-B14F-4D97-AF65-F5344CB8AC3E}">
        <p14:creationId xmlns:p14="http://schemas.microsoft.com/office/powerpoint/2010/main" val="5118151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361040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en-US" sz="36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Referências</a:t>
            </a:r>
            <a:endParaRPr lang="en-US" sz="3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 descr="Homem de terno e gravata&#10;&#10;Descrição gerada automaticamente">
            <a:extLst>
              <a:ext uri="{FF2B5EF4-FFF2-40B4-BE49-F238E27FC236}">
                <a16:creationId xmlns:a16="http://schemas.microsoft.com/office/drawing/2014/main" id="{B7CF9731-B742-4361-B426-B113AA0D8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2165678"/>
            <a:ext cx="3312368" cy="2526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912050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REFERÊNCIAS BIBLIOGRÁFICAS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38883BE-D574-4D91-97C7-B5CCF3D2E7B3}"/>
              </a:ext>
            </a:extLst>
          </p:cNvPr>
          <p:cNvSpPr txBox="1"/>
          <p:nvPr/>
        </p:nvSpPr>
        <p:spPr>
          <a:xfrm>
            <a:off x="744279" y="1743740"/>
            <a:ext cx="354064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pt-BR" sz="1400" dirty="0"/>
          </a:p>
          <a:p>
            <a:endParaRPr lang="pt-BR" sz="1400" dirty="0"/>
          </a:p>
          <a:p>
            <a:endParaRPr lang="pt-BR" sz="1400" dirty="0" err="1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F5CD6F-ABF4-4329-8C67-DB4BDBB57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91943"/>
              </p:ext>
            </p:extLst>
          </p:nvPr>
        </p:nvGraphicFramePr>
        <p:xfrm>
          <a:off x="528969" y="1124744"/>
          <a:ext cx="11134061" cy="40324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215103">
                  <a:extLst>
                    <a:ext uri="{9D8B030D-6E8A-4147-A177-3AD203B41FA5}">
                      <a16:colId xmlns:a16="http://schemas.microsoft.com/office/drawing/2014/main" val="3980891844"/>
                    </a:ext>
                  </a:extLst>
                </a:gridCol>
                <a:gridCol w="4918958">
                  <a:extLst>
                    <a:ext uri="{9D8B030D-6E8A-4147-A177-3AD203B41FA5}">
                      <a16:colId xmlns:a16="http://schemas.microsoft.com/office/drawing/2014/main" val="344395783"/>
                    </a:ext>
                  </a:extLst>
                </a:gridCol>
              </a:tblGrid>
              <a:tr h="337614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pt-BR" sz="1200" kern="1200" dirty="0"/>
                        <a:t>Sites</a:t>
                      </a:r>
                      <a:endParaRPr lang="pt-B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 dirty="0"/>
                        <a:t>Livros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68365"/>
                  </a:ext>
                </a:extLst>
              </a:tr>
              <a:tr h="3694834">
                <a:tc>
                  <a:txBody>
                    <a:bodyPr/>
                    <a:lstStyle/>
                    <a:p>
                      <a:r>
                        <a:rPr lang="pt-BR" sz="1300" kern="1200" dirty="0"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https://blog.cleancoder.com/uncle-bob/2013/03/06/ThePragmaticsOfTDD.html</a:t>
                      </a:r>
                      <a:endParaRPr lang="pt-BR" sz="1300" kern="1200" dirty="0"/>
                    </a:p>
                    <a:p>
                      <a:endParaRPr lang="pt-BR" sz="1300" kern="1200" dirty="0"/>
                    </a:p>
                    <a:p>
                      <a:r>
                        <a:rPr lang="pt-BR" sz="1300" kern="1200" dirty="0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https://blog.cleancoder.com/uncle-bob/2016/11/10/TDD-Doesnt-work.html</a:t>
                      </a:r>
                      <a:endParaRPr lang="pt-BR" sz="1300" kern="1200" dirty="0"/>
                    </a:p>
                    <a:p>
                      <a:endParaRPr lang="pt-BR" sz="1300" kern="1200" dirty="0"/>
                    </a:p>
                    <a:p>
                      <a:r>
                        <a:rPr lang="pt-BR" sz="1300" kern="1200" dirty="0"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https://www.simform.com/what-is-tdd</a:t>
                      </a:r>
                      <a:endParaRPr lang="pt-BR" sz="1300" kern="1200" dirty="0"/>
                    </a:p>
                    <a:p>
                      <a:endParaRPr lang="pt-BR" sz="1300" kern="1200" dirty="0"/>
                    </a:p>
                    <a:p>
                      <a:r>
                        <a:rPr lang="pt-BR" sz="1300" kern="1200" dirty="0"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https://www.simform.com/unit-testing-tdd/</a:t>
                      </a:r>
                      <a:endParaRPr lang="pt-BR" sz="1300" kern="1200" dirty="0"/>
                    </a:p>
                    <a:p>
                      <a:endParaRPr lang="pt-BR" sz="1300" kern="1200" dirty="0"/>
                    </a:p>
                    <a:p>
                      <a:r>
                        <a:rPr lang="pt-BR" sz="1300" kern="1200" dirty="0"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https://www.thedroidsonroids.com/blog/pros-of-tdd-test-driven-development-for-business</a:t>
                      </a:r>
                      <a:endParaRPr lang="pt-BR" sz="1300" kern="1200" dirty="0"/>
                    </a:p>
                    <a:p>
                      <a:endParaRPr lang="pt-B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000" dirty="0"/>
                    </a:p>
                    <a:p>
                      <a:endParaRPr lang="pt-B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63308"/>
                  </a:ext>
                </a:extLst>
              </a:tr>
            </a:tbl>
          </a:graphicData>
        </a:graphic>
      </p:graphicFrame>
      <p:pic>
        <p:nvPicPr>
          <p:cNvPr id="7" name="Picture 6" descr="A picture containing orange&#10;&#10;Description automatically generated">
            <a:extLst>
              <a:ext uri="{FF2B5EF4-FFF2-40B4-BE49-F238E27FC236}">
                <a16:creationId xmlns:a16="http://schemas.microsoft.com/office/drawing/2014/main" id="{AB03FC7B-071A-4784-A109-5FF455E79F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844824"/>
            <a:ext cx="2088232" cy="28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8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349AB36-BB2C-40DC-B146-459BD494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204864"/>
            <a:ext cx="10152508" cy="1944216"/>
          </a:xfrm>
        </p:spPr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- Ciclo, Vantagens e Desvantagens	</a:t>
            </a:r>
            <a:b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pt-BR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00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lace@b3.com.br</a:t>
            </a:r>
            <a:endParaRPr lang="pt-BR" sz="2000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1119F-323E-4790-A525-379B1ACF93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2" r="25590"/>
          <a:stretch/>
        </p:blipFill>
        <p:spPr>
          <a:xfrm>
            <a:off x="8760296" y="4161703"/>
            <a:ext cx="1954620" cy="1944217"/>
          </a:xfrm>
          <a:prstGeom prst="ellipse">
            <a:avLst/>
          </a:prstGeom>
        </p:spPr>
      </p:pic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AD862C3-2E42-4742-A7A7-4653110FB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32022" r="24801" b="30639"/>
          <a:stretch/>
        </p:blipFill>
        <p:spPr>
          <a:xfrm>
            <a:off x="839416" y="4470308"/>
            <a:ext cx="3096344" cy="13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707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25"/>
          <p:cNvSpPr>
            <a:spLocks noGrp="1"/>
          </p:cNvSpPr>
          <p:nvPr>
            <p:ph type="body" sz="quarter" idx="16"/>
          </p:nvPr>
        </p:nvSpPr>
        <p:spPr>
          <a:xfrm>
            <a:off x="575733" y="813580"/>
            <a:ext cx="11040533" cy="632244"/>
          </a:xfrm>
        </p:spPr>
        <p:txBody>
          <a:bodyPr>
            <a:normAutofit/>
          </a:bodyPr>
          <a:lstStyle/>
          <a:p>
            <a:pPr algn="ctr"/>
            <a:r>
              <a:rPr lang="da-DK" sz="1800" dirty="0">
                <a:solidFill>
                  <a:srgbClr val="12327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Até aqui...</a:t>
            </a:r>
            <a:endParaRPr lang="pt-BR" sz="1800" dirty="0">
              <a:solidFill>
                <a:srgbClr val="12327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Recapitulando...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99BC5A2-478C-479C-BDB5-86AF0D816FF8}"/>
              </a:ext>
            </a:extLst>
          </p:cNvPr>
          <p:cNvSpPr/>
          <p:nvPr/>
        </p:nvSpPr>
        <p:spPr>
          <a:xfrm>
            <a:off x="2096985" y="1884933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/>
              <a:t>eXtreme</a:t>
            </a:r>
            <a:r>
              <a:rPr lang="pt-BR" dirty="0"/>
              <a:t> </a:t>
            </a:r>
            <a:r>
              <a:rPr lang="pt-BR" dirty="0" err="1"/>
              <a:t>Programming</a:t>
            </a:r>
            <a:endParaRPr lang="pt-BR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801986-AF4D-458C-A4FB-E08BB86D6999}"/>
              </a:ext>
            </a:extLst>
          </p:cNvPr>
          <p:cNvSpPr/>
          <p:nvPr/>
        </p:nvSpPr>
        <p:spPr>
          <a:xfrm>
            <a:off x="4871863" y="1884933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Introdução sobre TDD e Clean </a:t>
            </a:r>
            <a:r>
              <a:rPr lang="pt-BR" dirty="0" err="1"/>
              <a:t>Code</a:t>
            </a:r>
            <a:r>
              <a:rPr lang="pt-BR" dirty="0"/>
              <a:t>/ </a:t>
            </a:r>
            <a:r>
              <a:rPr lang="pt-BR" dirty="0" err="1"/>
              <a:t>Refatoração</a:t>
            </a:r>
            <a:endParaRPr lang="pt-B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6C7810-9829-427F-B712-58709C53F8BA}"/>
              </a:ext>
            </a:extLst>
          </p:cNvPr>
          <p:cNvSpPr/>
          <p:nvPr/>
        </p:nvSpPr>
        <p:spPr>
          <a:xfrm>
            <a:off x="7646743" y="1884933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Qualidade de Código</a:t>
            </a:r>
            <a:br>
              <a:rPr lang="pt-BR" dirty="0"/>
            </a:br>
            <a:r>
              <a:rPr lang="pt-BR" dirty="0"/>
              <a:t>(Desenvolvimento e arquitetura)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7A9FE1-0836-4420-82DE-1CCCA80976CB}"/>
              </a:ext>
            </a:extLst>
          </p:cNvPr>
          <p:cNvSpPr/>
          <p:nvPr/>
        </p:nvSpPr>
        <p:spPr>
          <a:xfrm>
            <a:off x="591193" y="3933056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Coesão e Acoplamento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DA9A8-17E1-42D6-8AD1-B5747AA47450}"/>
              </a:ext>
            </a:extLst>
          </p:cNvPr>
          <p:cNvSpPr/>
          <p:nvPr/>
        </p:nvSpPr>
        <p:spPr>
          <a:xfrm>
            <a:off x="3416345" y="3933056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Encapsulamento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AD3939-EE42-4A3F-A815-1491AB28DD95}"/>
              </a:ext>
            </a:extLst>
          </p:cNvPr>
          <p:cNvSpPr/>
          <p:nvPr/>
        </p:nvSpPr>
        <p:spPr>
          <a:xfrm>
            <a:off x="6241497" y="3933056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Design </a:t>
            </a:r>
            <a:r>
              <a:rPr lang="pt-BR" dirty="0" err="1"/>
              <a:t>Patterns</a:t>
            </a:r>
            <a:endParaRPr lang="pt-BR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BE46A3-0611-4EB1-A129-B42A2551A583}"/>
              </a:ext>
            </a:extLst>
          </p:cNvPr>
          <p:cNvSpPr/>
          <p:nvPr/>
        </p:nvSpPr>
        <p:spPr>
          <a:xfrm>
            <a:off x="9063266" y="3933056"/>
            <a:ext cx="2448272" cy="18002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369579098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865096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pt-BR" sz="3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- Ciclo</a:t>
            </a:r>
            <a:endParaRPr lang="en-US" sz="3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30803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TDD - Ciclo</a:t>
            </a:r>
          </a:p>
        </p:txBody>
      </p:sp>
      <p:pic>
        <p:nvPicPr>
          <p:cNvPr id="8" name="Picture 7" descr="A picture containing meter&#10;&#10;Description automatically generated">
            <a:extLst>
              <a:ext uri="{FF2B5EF4-FFF2-40B4-BE49-F238E27FC236}">
                <a16:creationId xmlns:a16="http://schemas.microsoft.com/office/drawing/2014/main" id="{85789275-878B-43FC-943C-D8F226E42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67" y="986334"/>
            <a:ext cx="5813661" cy="4885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75062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/>
        </p:nvSpPr>
        <p:spPr>
          <a:xfrm>
            <a:off x="335360" y="3077189"/>
            <a:ext cx="9865096" cy="63927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ts val="4600"/>
              </a:lnSpc>
            </a:pPr>
            <a:r>
              <a:rPr lang="pt-BR" sz="3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TDD - Vantagens</a:t>
            </a:r>
            <a:endParaRPr lang="en-US" sz="3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33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Feedback constante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2C3D0-B8A5-4798-A9A4-9FBE5450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06" y="1052736"/>
            <a:ext cx="6446388" cy="30934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73798-85B0-4C1A-A18D-B5B9D02629EF}"/>
              </a:ext>
            </a:extLst>
          </p:cNvPr>
          <p:cNvSpPr/>
          <p:nvPr/>
        </p:nvSpPr>
        <p:spPr>
          <a:xfrm>
            <a:off x="2504884" y="4581128"/>
            <a:ext cx="65482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Será que alguns defeitos identificados pelo time de QA ou até mesmo da homologação não poderiam ter sido evitados em tempo de codificação?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37B050-E9F5-466D-9A24-47BE139DA9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12" y="4620907"/>
            <a:ext cx="9361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903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TESTES UNITÁRIOS PRONTOS e AUTOMATIZADOS!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881791" y="1140792"/>
            <a:ext cx="4739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Código nasce testado..</a:t>
            </a:r>
            <a:r>
              <a:rPr lang="pt-BR" dirty="0"/>
              <a:t>. </a:t>
            </a:r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novas implementações se tornam mais confiáveis e reutilizáveis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Segurança em alterar código legado</a:t>
            </a: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368F9594-EEBA-4020-8195-6759F3EA3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79" y="3228301"/>
            <a:ext cx="3672410" cy="251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0959B-87F3-4D70-A7C5-F782BBA80C6F}"/>
              </a:ext>
            </a:extLst>
          </p:cNvPr>
          <p:cNvSpPr/>
          <p:nvPr/>
        </p:nvSpPr>
        <p:spPr>
          <a:xfrm>
            <a:off x="6390403" y="3954557"/>
            <a:ext cx="47397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... e preparado para automação.</a:t>
            </a:r>
            <a:endParaRPr lang="pt-BR" dirty="0"/>
          </a:p>
          <a:p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Habilita a automação,  o que é parte fundamental da integração contínua.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pt-BR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pt-BR" dirty="0"/>
              <a:t>Execução frequente e rápida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AD02BC4E-4AED-4320-A9EF-7A8224818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9" y="1133283"/>
            <a:ext cx="4530133" cy="24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493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It´s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alive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911424" y="1531670"/>
            <a:ext cx="4378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Documentação “viva”</a:t>
            </a:r>
            <a:endParaRPr lang="pt-BR" sz="2000" dirty="0"/>
          </a:p>
          <a:p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Documentação escrita X feedback automatizado e constante dos testes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facilita a manutenção e o compreensão do código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000" dirty="0"/>
              <a:t> diminui a necessidade de debug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2C9F1-C1AF-4DB0-BEE7-6DA1C4C1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4120"/>
            <a:ext cx="4743450" cy="350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77DA70-4890-4D1A-A087-8E1F502C4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88" y="5424091"/>
            <a:ext cx="648072" cy="6480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B69B7-EB30-4123-8348-C859F79EED83}"/>
              </a:ext>
            </a:extLst>
          </p:cNvPr>
          <p:cNvSpPr/>
          <p:nvPr/>
        </p:nvSpPr>
        <p:spPr>
          <a:xfrm>
            <a:off x="2730998" y="5425832"/>
            <a:ext cx="67493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Só os testes são suficientes como documentação? </a:t>
            </a:r>
          </a:p>
          <a:p>
            <a:pPr algn="ctr"/>
            <a:r>
              <a:rPr lang="pt-BR" dirty="0"/>
              <a:t>Com certeza, não. Entretanto eles serão parte importante disso.</a:t>
            </a:r>
          </a:p>
        </p:txBody>
      </p:sp>
    </p:spTree>
    <p:extLst>
      <p:ext uri="{BB962C8B-B14F-4D97-AF65-F5344CB8AC3E}">
        <p14:creationId xmlns:p14="http://schemas.microsoft.com/office/powerpoint/2010/main" val="268642093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Benefícios do TDD – </a:t>
            </a:r>
            <a:r>
              <a:rPr lang="pt-BR" dirty="0" err="1">
                <a:latin typeface="Segoe UI" panose="020B0502040204020203" pitchFamily="34" charset="0"/>
                <a:cs typeface="Segoe UI" panose="020B0502040204020203" pitchFamily="34" charset="0"/>
              </a:rPr>
              <a:t>Keep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it SIMPLE!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B71DD1-DAC6-4E53-8452-D8DD3E5EEEFF}"/>
              </a:ext>
            </a:extLst>
          </p:cNvPr>
          <p:cNvSpPr/>
          <p:nvPr/>
        </p:nvSpPr>
        <p:spPr>
          <a:xfrm>
            <a:off x="767408" y="2151726"/>
            <a:ext cx="43784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Simplicidade</a:t>
            </a:r>
            <a:endParaRPr lang="pt-BR" sz="2000" dirty="0"/>
          </a:p>
          <a:p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Busca satisfazer o cenário unitário de teste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Solução simples x Maneira simples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000" dirty="0"/>
              <a:t>Baby </a:t>
            </a:r>
            <a:r>
              <a:rPr lang="pt-BR" sz="2000" dirty="0" err="1"/>
              <a:t>steps</a:t>
            </a: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pt-BR" sz="2000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6A42F8F-C68E-4168-9BD3-121B1C27A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98" y="1385928"/>
            <a:ext cx="5372995" cy="408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7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B3">
      <a:dk1>
        <a:srgbClr val="5A5F5F"/>
      </a:dk1>
      <a:lt1>
        <a:sysClr val="window" lastClr="FFFFFF"/>
      </a:lt1>
      <a:dk2>
        <a:srgbClr val="053273"/>
      </a:dk2>
      <a:lt2>
        <a:srgbClr val="FFFFFF"/>
      </a:lt2>
      <a:accent1>
        <a:srgbClr val="00AFE6"/>
      </a:accent1>
      <a:accent2>
        <a:srgbClr val="E17D1E"/>
      </a:accent2>
      <a:accent3>
        <a:srgbClr val="0064B4"/>
      </a:accent3>
      <a:accent4>
        <a:srgbClr val="FFD769"/>
      </a:accent4>
      <a:accent5>
        <a:srgbClr val="46C8F5"/>
      </a:accent5>
      <a:accent6>
        <a:srgbClr val="8CD7FA"/>
      </a:accent6>
      <a:hlink>
        <a:srgbClr val="00AFE6"/>
      </a:hlink>
      <a:folHlink>
        <a:srgbClr val="0064B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996EFEF7D0459479C2B077F9CC506F4" ma:contentTypeVersion="10" ma:contentTypeDescription="Crie um novo documento." ma:contentTypeScope="" ma:versionID="43cd10b64f265b7dd32059be640333a9">
  <xsd:schema xmlns:xsd="http://www.w3.org/2001/XMLSchema" xmlns:xs="http://www.w3.org/2001/XMLSchema" xmlns:p="http://schemas.microsoft.com/office/2006/metadata/properties" xmlns:ns1="http://schemas.microsoft.com/sharepoint/v3" xmlns:ns2="80facd6c-f04a-426f-adbd-b3840a7840bd" xmlns:ns3="d33496c5-bd94-446e-a363-fca1fec0d15a" targetNamespace="http://schemas.microsoft.com/office/2006/metadata/properties" ma:root="true" ma:fieldsID="0d6b128c5ce9545d0d2912f9a975af95" ns1:_="" ns2:_="" ns3:_="">
    <xsd:import namespace="http://schemas.microsoft.com/sharepoint/v3"/>
    <xsd:import namespace="80facd6c-f04a-426f-adbd-b3840a7840bd"/>
    <xsd:import namespace="d33496c5-bd94-446e-a363-fca1fec0d15a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Agendamento de Data de Início" ma:description="Data de Início de Agendamento é uma coluna de site criada pelo recurso de Publicação. Ela é usada para especificar a data e hora em que essa página aparecerá pela primeira vez aos visitantes do site." ma:internalName="PublishingStartDate">
      <xsd:simpleType>
        <xsd:restriction base="dms:Unknown"/>
      </xsd:simpleType>
    </xsd:element>
    <xsd:element name="PublishingExpirationDate" ma:index="9" nillable="true" ma:displayName="Agendamento de Data de Término" ma:description="Data Final de Agendamento é uma coluna de site criada pelo recurso de Publicação. Ela é usada para especificar a data e a hora em que essa página não será mais exibida aos visitantes do site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acd6c-f04a-426f-adbd-b3840a7840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3496c5-bd94-446e-a363-fca1fec0d15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F3FD83-2601-46A9-AA9B-655B326F1C5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B30B8D0-9C02-4061-951A-8B7B3A86F5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facd6c-f04a-426f-adbd-b3840a7840bd"/>
    <ds:schemaRef ds:uri="d33496c5-bd94-446e-a363-fca1fec0d1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8DACE87-CD74-4C35-ADF8-12B4276F2F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Widescreen</PresentationFormat>
  <Paragraphs>89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Segoe UI</vt:lpstr>
      <vt:lpstr>Wingdings</vt:lpstr>
      <vt:lpstr>Office Theme</vt:lpstr>
      <vt:lpstr>TDD - Ciclo, Vantagens e Desvantagens</vt:lpstr>
      <vt:lpstr>Recapitulando...</vt:lpstr>
      <vt:lpstr>PowerPoint Presentation</vt:lpstr>
      <vt:lpstr>TDD - Ciclo</vt:lpstr>
      <vt:lpstr>PowerPoint Presentation</vt:lpstr>
      <vt:lpstr>Benefícios do TDD – Feedback constante</vt:lpstr>
      <vt:lpstr>Benefícios do TDD – TESTES UNITÁRIOS PRONTOS e AUTOMATIZADOS!</vt:lpstr>
      <vt:lpstr>Benefícios do TDD – It´s alive!</vt:lpstr>
      <vt:lpstr>Benefícios do TDD – Keep it SIMPLE!</vt:lpstr>
      <vt:lpstr>Benefícios do TDD – Muito além dos testes.... DESIGN!</vt:lpstr>
      <vt:lpstr>PowerPoint Presentation</vt:lpstr>
      <vt:lpstr>TDD - Desvantagens – Por onde começar? Até onde ir?</vt:lpstr>
      <vt:lpstr>TDD – Desvantagens -  A curva J</vt:lpstr>
      <vt:lpstr>TDD - Desvantagens</vt:lpstr>
      <vt:lpstr>PowerPoint Presentation</vt:lpstr>
      <vt:lpstr>REFERÊNCIAS BIBLIOGRÁFICAS</vt:lpstr>
      <vt:lpstr>TDD - Ciclo, Vantagens e Desvantagens   lace@b3.com.br</vt:lpstr>
    </vt:vector>
  </TitlesOfParts>
  <Manager/>
  <Company>BVMF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Idelson Alves Neto</dc:creator>
  <cp:keywords/>
  <dc:description/>
  <cp:lastModifiedBy>Kolbe, Paulo Henrique</cp:lastModifiedBy>
  <cp:revision>260</cp:revision>
  <dcterms:created xsi:type="dcterms:W3CDTF">2016-08-02T14:53:12Z</dcterms:created>
  <dcterms:modified xsi:type="dcterms:W3CDTF">2020-07-20T18:46:00Z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0x0101001996EFEF7D0459479C2B077F9CC506F4</vt:lpwstr>
  </property>
  <property fmtid="{D5CDD505-2E9C-101B-9397-08002B2CF9AE}" pid="4" name="MSIP_Label_ff4334fd-4d03-49cd-9ac2-95013ea5131b_Enabled">
    <vt:lpwstr>True</vt:lpwstr>
  </property>
  <property fmtid="{D5CDD505-2E9C-101B-9397-08002B2CF9AE}" pid="5" name="MSIP_Label_ff4334fd-4d03-49cd-9ac2-95013ea5131b_SiteId">
    <vt:lpwstr>f9cfd8cb-c4a5-4677-b65d-3150dda310c9</vt:lpwstr>
  </property>
  <property fmtid="{D5CDD505-2E9C-101B-9397-08002B2CF9AE}" pid="6" name="MSIP_Label_ff4334fd-4d03-49cd-9ac2-95013ea5131b_Owner">
    <vt:lpwstr>idalves@bvmf.com.br</vt:lpwstr>
  </property>
  <property fmtid="{D5CDD505-2E9C-101B-9397-08002B2CF9AE}" pid="7" name="MSIP_Label_ff4334fd-4d03-49cd-9ac2-95013ea5131b_SetDate">
    <vt:lpwstr>2020-03-16T18:42:19.7806483Z</vt:lpwstr>
  </property>
  <property fmtid="{D5CDD505-2E9C-101B-9397-08002B2CF9AE}" pid="8" name="MSIP_Label_ff4334fd-4d03-49cd-9ac2-95013ea5131b_Name">
    <vt:lpwstr>B3</vt:lpwstr>
  </property>
  <property fmtid="{D5CDD505-2E9C-101B-9397-08002B2CF9AE}" pid="9" name="MSIP_Label_ff4334fd-4d03-49cd-9ac2-95013ea5131b_Application">
    <vt:lpwstr>Microsoft Azure Information Protection</vt:lpwstr>
  </property>
  <property fmtid="{D5CDD505-2E9C-101B-9397-08002B2CF9AE}" pid="10" name="MSIP_Label_ff4334fd-4d03-49cd-9ac2-95013ea5131b_ActionId">
    <vt:lpwstr>31ff6f87-870a-421f-9544-5feecaffd8fc</vt:lpwstr>
  </property>
  <property fmtid="{D5CDD505-2E9C-101B-9397-08002B2CF9AE}" pid="11" name="MSIP_Label_ff4334fd-4d03-49cd-9ac2-95013ea5131b_Extended_MSFT_Method">
    <vt:lpwstr>Manual</vt:lpwstr>
  </property>
  <property fmtid="{D5CDD505-2E9C-101B-9397-08002B2CF9AE}" pid="12" name="MSIP_Label_4aeda764-ac5d-4c78-8b24-fe1405747852_Enabled">
    <vt:lpwstr>True</vt:lpwstr>
  </property>
  <property fmtid="{D5CDD505-2E9C-101B-9397-08002B2CF9AE}" pid="13" name="MSIP_Label_4aeda764-ac5d-4c78-8b24-fe1405747852_SiteId">
    <vt:lpwstr>f9cfd8cb-c4a5-4677-b65d-3150dda310c9</vt:lpwstr>
  </property>
  <property fmtid="{D5CDD505-2E9C-101B-9397-08002B2CF9AE}" pid="14" name="MSIP_Label_4aeda764-ac5d-4c78-8b24-fe1405747852_SetDate">
    <vt:lpwstr>2020-03-16T18:42:19.7806483Z</vt:lpwstr>
  </property>
  <property fmtid="{D5CDD505-2E9C-101B-9397-08002B2CF9AE}" pid="15" name="MSIP_Label_4aeda764-ac5d-4c78-8b24-fe1405747852_Name">
    <vt:lpwstr>Interna</vt:lpwstr>
  </property>
  <property fmtid="{D5CDD505-2E9C-101B-9397-08002B2CF9AE}" pid="16" name="MSIP_Label_4aeda764-ac5d-4c78-8b24-fe1405747852_ActionId">
    <vt:lpwstr>31ff6f87-870a-421f-9544-5feecaffd8fc</vt:lpwstr>
  </property>
  <property fmtid="{D5CDD505-2E9C-101B-9397-08002B2CF9AE}" pid="17" name="MSIP_Label_4aeda764-ac5d-4c78-8b24-fe1405747852_Extended_MSFT_Method">
    <vt:lpwstr>Manual</vt:lpwstr>
  </property>
  <property fmtid="{D5CDD505-2E9C-101B-9397-08002B2CF9AE}" pid="18" name="Sensitivity">
    <vt:lpwstr>B3 Interna</vt:lpwstr>
  </property>
</Properties>
</file>